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sldIdLst>
    <p:sldId id="269" r:id="rId2"/>
    <p:sldId id="296" r:id="rId3"/>
    <p:sldId id="304" r:id="rId4"/>
    <p:sldId id="270" r:id="rId5"/>
    <p:sldId id="302" r:id="rId6"/>
    <p:sldId id="272" r:id="rId7"/>
    <p:sldId id="274" r:id="rId8"/>
    <p:sldId id="275" r:id="rId9"/>
    <p:sldId id="273" r:id="rId10"/>
    <p:sldId id="295" r:id="rId11"/>
    <p:sldId id="277" r:id="rId12"/>
    <p:sldId id="298" r:id="rId13"/>
    <p:sldId id="305" r:id="rId14"/>
    <p:sldId id="294" r:id="rId15"/>
    <p:sldId id="307" r:id="rId16"/>
    <p:sldId id="30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8" autoAdjust="0"/>
    <p:restoredTop sz="94588" autoAdjust="0"/>
  </p:normalViewPr>
  <p:slideViewPr>
    <p:cSldViewPr snapToGrid="0">
      <p:cViewPr varScale="1">
        <p:scale>
          <a:sx n="110" d="100"/>
          <a:sy n="110" d="100"/>
        </p:scale>
        <p:origin x="42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39F29-C507-45B6-9BB4-F76D31891429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EDAAA5-0BD1-4A66-B332-0E2FF9EAC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104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c6f9199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c6f9199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78058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e45a773d2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8e45a773d2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a-GE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ახლა სტრატეგიის მიზნებისთვის ვართ სიტუაციის ანალიზის ეტაპზე</a:t>
            </a:r>
            <a:r>
              <a:rPr lang="ka-GE" dirty="0"/>
              <a:t/>
            </a:r>
            <a:br>
              <a:rPr lang="ka-GE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6966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a-GE" sz="12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Calibri Light" panose="020F0302020204030204" pitchFamily="34" charset="0"/>
              </a:rPr>
              <a:t>საქართველოს კონსტიტუცია  </a:t>
            </a:r>
            <a:r>
              <a:rPr lang="ka-GE" sz="1200" dirty="0">
                <a:solidFill>
                  <a:schemeClr val="accent6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Calibri Light" panose="020F0302020204030204" pitchFamily="34" charset="0"/>
              </a:rPr>
              <a:t>- განსაზღვრავს სახელმწიფო ენის სტატუსს </a:t>
            </a:r>
          </a:p>
          <a:p>
            <a:pPr marL="194729" indent="0">
              <a:buNone/>
            </a:pPr>
            <a:endParaRPr lang="ka-GE" sz="1200" dirty="0">
              <a:solidFill>
                <a:schemeClr val="accent6">
                  <a:lumMod val="75000"/>
                </a:schemeClr>
              </a:solidFill>
              <a:latin typeface="+mn-lt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r>
              <a:rPr lang="ka-GE" sz="1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ორგანული კანონი სახელმწიფო ენის შესახებ </a:t>
            </a:r>
            <a:r>
              <a:rPr lang="ka-GE" sz="12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-არეგულირებს ქართული ენის ფუნქციონირების საკითხებს</a:t>
            </a:r>
          </a:p>
          <a:p>
            <a:endParaRPr lang="ka-GE" sz="12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algn="just"/>
            <a:r>
              <a:rPr lang="ka-GE" sz="1200" dirty="0">
                <a:solidFill>
                  <a:schemeClr val="accent6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Calibri Light" panose="020F0302020204030204" pitchFamily="34" charset="0"/>
              </a:rPr>
              <a:t>სსიპ სახელმწიფო ენის დეპარტამენტის დებულება, რომლის თანახმადაც  „ქართული სალიტერატურო ენის ნორმებისა და ტერმინოლოგიური სტანდარტების საქართველოს მთავრობისათვის დასამტკიცებლად წარდგენა;  სახელმწიფო ენის ნორმების დაცვის მუდმივი მონიტორინგი, პრობლემების გამოკვეთა და მათი გამოსწორების გზების დასახვა. </a:t>
            </a:r>
            <a:endParaRPr lang="en-US" sz="1200" dirty="0">
              <a:solidFill>
                <a:schemeClr val="accent6">
                  <a:lumMod val="7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1200" dirty="0">
                <a:solidFill>
                  <a:schemeClr val="accent6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Calibri Light" panose="020F0302020204030204" pitchFamily="34" charset="0"/>
              </a:rPr>
              <a:t>სსიპ სახელმწიფო ენის დეპარტამენტის დებულება, რომლის თანახმადაც  „ქართული სალიტერატურო ენის ნორმებისა და ტერმინოლოგიური სტანდარტების საქართველოს მთავრობისათვის დასამტკიცებლად წარდგენა;  სახელმწიფო ენის ნორმების დაცვის მუდმივი მონიტორინგი, პრობლემების გამოკვეთა და მათი გამოსწორების გზების დასახვა. </a:t>
            </a:r>
            <a:endParaRPr lang="en-US" sz="12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ka-G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EDAAA5-0BD1-4A66-B332-0E2FF9EACB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86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spcAft>
                <a:spcPts val="750"/>
              </a:spcAft>
            </a:pPr>
            <a:r>
              <a:rPr lang="en-US" sz="1800" b="1" i="1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მუხლი</a:t>
            </a:r>
            <a:r>
              <a:rPr lang="en-US" sz="1800" b="1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en-US" sz="1800" b="1" i="1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47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en-US" sz="1800" b="1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ტექნიკური</a:t>
            </a:r>
            <a:r>
              <a:rPr lang="en-US" sz="1800" b="1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რეგლამენტების</a:t>
            </a:r>
            <a:r>
              <a:rPr lang="en-US" sz="1800" b="1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სტანდარტებისა</a:t>
            </a:r>
            <a:r>
              <a:rPr lang="en-US" sz="1800" b="1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და</a:t>
            </a:r>
            <a:r>
              <a:rPr lang="en-US" sz="1800" b="1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შესაბამისობის</a:t>
            </a:r>
            <a:r>
              <a:rPr lang="en-US" sz="1800" b="1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შეფასების</a:t>
            </a:r>
            <a:r>
              <a:rPr lang="en-US" sz="1800" b="1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დაახლოება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1.     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სხვადასხვა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სექტორებში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დაახლოების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პრიორიტეტების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გათვალისწინებით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საქართველომ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უნდა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მიიღოს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საჭირო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ზომები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ევროკავშირის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მხარის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ტექნიკური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რეგლამენტების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სტანდარტიზაციის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მეტროლოგიის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აკრედიტაციის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შესაბამისობის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შეფასების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სისტემებთან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და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ბაზრის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ზედამხედველობის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სისტემასთან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ეტაპობრივი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დაახლოების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მიზნით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და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 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იღებს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ვალდებულებას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დაიცვას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ევროკავშირის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მხარის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შესაბამის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კანონმდებლობაში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გაწერილი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პრინციპები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და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მეთოდები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საორიენტაციო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ნუსხა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მოცემულია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ამ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შეთანხმების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III-B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დანართში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).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დაახლოებისათვის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საჭირო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ღონისძიებების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ჩამონათვალი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მოცემულია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ამ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შეთანხმების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III-A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დანართში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რომელშიც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ცვლილებების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შეტანა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შესაძლებელია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ამ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შეთანხმების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408-</a:t>
            </a:r>
            <a:r>
              <a:rPr lang="en-US" sz="1800" dirty="0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ე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მუხლის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მე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-4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პუნქტით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განსაზღვრულ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ვაჭრობის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საკითხებზე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ასოცირების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კომიტეტის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გადაწყვეტილების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საფუძველზე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2.     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აღნიშნული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მიზნების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მისაღწევად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საქართველომ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უნდა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(a)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საკუთარი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პრიორიტების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გათვალისწინებით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ეტაპობრივად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დაუახლოოს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საკუთარი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კანონმდებლობა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ევროკავშირის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მხარის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შესაბამის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კანონმდებლობას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;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და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         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(b)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მიაღწიოს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და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შეინარჩუნოს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ადმინისტრაციული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და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ინსტიტუციონალური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ეფექტიანობის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იმ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დონეს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რომელიც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საჭიროა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ქმედუნარიანი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და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გამჭვირვალე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სისტემის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უზრუნველსაყოფად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ამ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თავის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განხორციელებისთვის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. 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3.     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დაახლოების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პრიორიტეტულ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სფეროებში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საქართველომ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თავი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უნდა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შეიკავოს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თავისი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ჰორიზონტალური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და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სექტორული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კანონმდებლობის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ცვლილებისგან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გარდა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ისეთი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ცვლილებებისა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რომლებიც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უზრუნველყოფენ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კანონმდებლობის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პროგრესულ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დაახლოებას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და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დაახლოების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დონის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შენარჩუნებას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ევროკავშირის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შესაბამის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კანონმდებლობასთან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საქართველომ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ეროვნული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კანონმდებლობის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ასეთი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ცვლილებების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შესახებ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უნდა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აცნობოს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ევროკავშირს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4.     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საქართველომ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უნდა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უზრუნველყოს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და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ხელი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შეუწყოს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შესაბამისი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ეროვნული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ორგანოების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მონაწილეობას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ევროპულ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და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საერთაშორისო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ორგანიზაციებში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სტანდარტიზაციის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საკანონმდებლო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და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ფუნდამენტური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მეტროლოგიისა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და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შესაბამისობის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შეფასების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სფეროებში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აკრედიტაციის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ჩათვლით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ამ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ორგანოების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საქმიანობის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სფეროსა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და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მასთან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დაკავშირებული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წევრობის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სტატუსის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გათვალისწინებით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5.     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სტანდარტიზაციის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სისტემის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ინტეგრირების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მიზნით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საქართველო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მაქსიმალურად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უნდა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ეცადოს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რომ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მისმა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სტანდარტიზაციის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უწყებამ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(a)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ეტაპობრივად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მიიღოს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ევროპული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(EN)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სტანდარტების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ნაკრები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ეროვნულ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სტანდარტებად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ჰარმონიზებული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ევროპული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სტანდარტების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ჩათვლით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რომელთა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ნებაყოფლობითი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გამოყენება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იძლევა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საქართველოს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კანონმდებლობაში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გადმოტანილი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ევროკავშირის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კანონმდებლობასთან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შესაბამისობის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პრეზუმფციას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(b)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მათი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მიღების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პარალელურად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გააუქმოს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ევროპულ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სტანდარტებთან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წინააღმდეგობაში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მყოფი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ეროვნული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სტანდარტები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;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(c)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ეტაპობრივად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შეასრულოს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ევროპის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სტანდარტიზაციის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ორგანიზაციების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სრული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წევრობისათვის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საჭირო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სხვა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პირობები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DAAA5-0BD1-4A66-B332-0E2FF9EACB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47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e45a773d2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8e45a773d2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ka-GE" b="1" dirty="0"/>
              <a:t>სახელმწიფო ენის ერთიანი პროგრამა </a:t>
            </a:r>
            <a:r>
              <a:rPr lang="ka-GE" dirty="0"/>
              <a:t>– სახელმწიფო ენის განვითარების, ტექნოლოგიური უზრუნველყოფის, ნორმალიზაციისა და სტანდარტიზაციის ძირითად მიმართულებათა განმსაზღვრელი </a:t>
            </a:r>
            <a:r>
              <a:rPr lang="ka-GE" b="1" dirty="0">
                <a:solidFill>
                  <a:schemeClr val="accent6">
                    <a:lumMod val="75000"/>
                  </a:schemeClr>
                </a:solidFill>
              </a:rPr>
              <a:t>ერთიანი დოკუმენტი, </a:t>
            </a:r>
            <a:r>
              <a:rPr lang="ka-GE" dirty="0"/>
              <a:t>რომელსაც შეიმუშავებს </a:t>
            </a:r>
            <a:r>
              <a:rPr lang="ka-GE" b="1" dirty="0">
                <a:solidFill>
                  <a:schemeClr val="accent6">
                    <a:lumMod val="75000"/>
                  </a:schemeClr>
                </a:solidFill>
              </a:rPr>
              <a:t>სახელმწიფო ენის ექსპერტთა კომისია </a:t>
            </a:r>
            <a:r>
              <a:rPr lang="ka-GE" dirty="0"/>
              <a:t>და სახელმწიფო ენის დეპარტამენტის წარდგინებით ამტკიცებს საქართველოს მთავრობა;</a:t>
            </a:r>
          </a:p>
          <a:p>
            <a:pPr algn="just"/>
            <a:r>
              <a:rPr lang="ka-GE" b="1" dirty="0">
                <a:solidFill>
                  <a:schemeClr val="accent6">
                    <a:lumMod val="75000"/>
                  </a:schemeClr>
                </a:solidFill>
              </a:rPr>
              <a:t>სახელმწიფო ენის დეპარტამენტი</a:t>
            </a:r>
            <a:r>
              <a:rPr lang="ka-GE" dirty="0"/>
              <a:t> სახელმწიფო ენის ექსპერტთა კომისიის რეკომენდაციის საფუძველზე </a:t>
            </a:r>
            <a:r>
              <a:rPr lang="ka-GE" b="1" dirty="0">
                <a:solidFill>
                  <a:schemeClr val="accent6">
                    <a:lumMod val="75000"/>
                  </a:schemeClr>
                </a:solidFill>
              </a:rPr>
              <a:t>საქართველოს მთავრობას </a:t>
            </a:r>
            <a:r>
              <a:rPr lang="ka-GE" b="1" dirty="0"/>
              <a:t>დასამტკიცებლად</a:t>
            </a:r>
            <a:r>
              <a:rPr lang="ka-GE" dirty="0"/>
              <a:t> წარუდგენს </a:t>
            </a:r>
            <a:r>
              <a:rPr lang="ka-GE" b="1" dirty="0"/>
              <a:t>სახელმწიფო ენის ერთიან პროგრამას.</a:t>
            </a:r>
          </a:p>
          <a:p>
            <a:pPr marL="0" indent="0" algn="just">
              <a:buNone/>
            </a:pPr>
            <a:r>
              <a:rPr lang="ka-GE" sz="1100" i="1" dirty="0"/>
              <a:t>[კანონი სახელმწიფო ენის შესახებ, 37-ე მუხლი].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3250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8e45a773d2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8e45a773d2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4400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c6f91993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c6f91993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a-GE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3) როცა მე-6 სლაიდზე ვიქნებით აუცილებელია ვახსენოთ, რომ ახლა სტრატეგიის მიზნებისთვის ვართ სიტუაციის ანალიზის ეტაპზე</a:t>
            </a:r>
            <a:r>
              <a:rPr lang="ka-GE" dirty="0"/>
              <a:t/>
            </a:r>
            <a:br>
              <a:rPr lang="ka-GE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12021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8e45a773d2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8e45a773d2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0805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e45a773d2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8e45a773d2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a-GE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ახლა სტრატეგიის მიზნებისთვის ვართ სიტუაციის ანალიზის ეტაპზე</a:t>
            </a:r>
            <a:r>
              <a:rPr lang="ka-GE" dirty="0"/>
              <a:t/>
            </a:r>
            <a:br>
              <a:rPr lang="ka-GE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8716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c6f919934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c6f919934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6354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30.09.2020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A38F-5C27-45E5-964F-A96CF40FC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994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30.09.2020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A38F-5C27-45E5-964F-A96CF40FC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32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30.09.2020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A38F-5C27-45E5-964F-A96CF40FC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64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600" cy="7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972600" y="2771833"/>
            <a:ext cx="10251600" cy="30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23279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30.09.2020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A38F-5C27-45E5-964F-A96CF40FC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11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30.09.2020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A38F-5C27-45E5-964F-A96CF40FC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680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30.09.2020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A38F-5C27-45E5-964F-A96CF40FC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356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30.09.2020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A38F-5C27-45E5-964F-A96CF40FC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51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30.09.2020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A38F-5C27-45E5-964F-A96CF40FC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79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30.09.2020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A38F-5C27-45E5-964F-A96CF40FC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70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30.09.2020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A38F-5C27-45E5-964F-A96CF40FC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329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30.09.2020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A38F-5C27-45E5-964F-A96CF40FC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367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30.09.2020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3164" y="6311900"/>
            <a:ext cx="489527" cy="409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FFC000"/>
                </a:solidFill>
                <a:latin typeface="Sylfaen" panose="010A0502050306030303" pitchFamily="18" charset="0"/>
              </a:defRPr>
            </a:lvl1pPr>
          </a:lstStyle>
          <a:p>
            <a:fld id="{1501A38F-5C27-45E5-964F-A96CF40FC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76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PG Banner Caps" panose="0206050402020206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PG Banner" panose="0206050402020206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PG Banner" panose="0206050402020206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PG Banner" panose="0206050402020206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PG Banner" panose="0206050402020206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PG Banner" panose="0206050402020206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929400" y="1780333"/>
            <a:ext cx="10333200" cy="2240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ka-GE" sz="5867" b="1" dirty="0">
                <a:solidFill>
                  <a:schemeClr val="accent6">
                    <a:lumMod val="50000"/>
                  </a:schemeClr>
                </a:solidFill>
              </a:rPr>
              <a:t>სახელმწიფო ენის სტრატეგიის შემუშავების პროცესი</a:t>
            </a:r>
            <a:endParaRPr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E98E78-0196-4A93-83DE-E3D9E0B91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688" y="2446471"/>
            <a:ext cx="11418848" cy="1382751"/>
          </a:xfrm>
        </p:spPr>
        <p:txBody>
          <a:bodyPr/>
          <a:lstStyle/>
          <a:p>
            <a:pPr algn="ctr"/>
            <a:r>
              <a:rPr lang="ka-GE" sz="4800" b="1" dirty="0" smtClean="0">
                <a:solidFill>
                  <a:schemeClr val="accent6">
                    <a:lumMod val="50000"/>
                  </a:schemeClr>
                </a:solidFill>
              </a:rPr>
              <a:t>სამუშაო გრაფიკი</a:t>
            </a:r>
            <a:endParaRPr lang="en-US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60A2742-285C-4413-BCC7-41B1D6FDFC4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0054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/>
          <p:nvPr/>
        </p:nvSpPr>
        <p:spPr>
          <a:xfrm>
            <a:off x="385308" y="2924611"/>
            <a:ext cx="2496400" cy="994000"/>
          </a:xfrm>
          <a:prstGeom prst="homePlate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00" tIns="162500" rIns="162500" bIns="162500" anchor="ctr" anchorCtr="0">
            <a:noAutofit/>
          </a:bodyPr>
          <a:lstStyle/>
          <a:p>
            <a:r>
              <a:rPr sz="2400" dirty="0">
                <a:solidFill>
                  <a:schemeClr val="bg1"/>
                </a:solidFill>
              </a:rPr>
              <a:t>12.10.2020</a:t>
            </a:r>
            <a:r>
              <a:rPr sz="2400" dirty="0"/>
              <a:t>	</a:t>
            </a:r>
          </a:p>
        </p:txBody>
      </p:sp>
      <p:sp>
        <p:nvSpPr>
          <p:cNvPr id="164" name="Google Shape;164;p23"/>
          <p:cNvSpPr txBox="1">
            <a:spLocks noGrp="1"/>
          </p:cNvSpPr>
          <p:nvPr>
            <p:ph type="body" idx="4294967295"/>
          </p:nvPr>
        </p:nvSpPr>
        <p:spPr>
          <a:xfrm>
            <a:off x="385310" y="1056640"/>
            <a:ext cx="2734800" cy="75184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2133"/>
              </a:spcAft>
              <a:buNone/>
            </a:pPr>
            <a:r>
              <a:rPr lang="ka-GE" sz="2000" dirty="0">
                <a:solidFill>
                  <a:schemeClr val="accent6">
                    <a:lumMod val="50000"/>
                  </a:schemeClr>
                </a:solidFill>
              </a:rPr>
              <a:t>პრიორიტეტებზე შეთანხმება</a:t>
            </a:r>
            <a:endParaRPr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0" name="Google Shape;170;p23"/>
          <p:cNvSpPr txBox="1">
            <a:spLocks noGrp="1"/>
          </p:cNvSpPr>
          <p:nvPr>
            <p:ph type="body" idx="4294967295"/>
          </p:nvPr>
        </p:nvSpPr>
        <p:spPr>
          <a:xfrm>
            <a:off x="1906108" y="4918066"/>
            <a:ext cx="2496400" cy="8001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2133"/>
              </a:spcAft>
              <a:buNone/>
            </a:pPr>
            <a:r>
              <a:rPr lang="en" sz="1600" dirty="0">
                <a:solidFill>
                  <a:schemeClr val="accent6">
                    <a:lumMod val="50000"/>
                  </a:schemeClr>
                </a:solidFill>
              </a:rPr>
              <a:t>სიტუაციის ანალიზის, პრობლემის იდენტიფიცირების  ეტაპის დასრულება</a:t>
            </a:r>
            <a:endParaRPr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6" name="Google Shape;176;p23"/>
          <p:cNvSpPr txBox="1">
            <a:spLocks noGrp="1"/>
          </p:cNvSpPr>
          <p:nvPr>
            <p:ph type="body" idx="4294967295"/>
          </p:nvPr>
        </p:nvSpPr>
        <p:spPr>
          <a:xfrm>
            <a:off x="4629297" y="499535"/>
            <a:ext cx="2734800" cy="85470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2133"/>
              </a:spcAft>
              <a:buNone/>
            </a:pPr>
            <a:r>
              <a:rPr lang="en" sz="2133" dirty="0">
                <a:solidFill>
                  <a:schemeClr val="accent6">
                    <a:lumMod val="50000"/>
                  </a:schemeClr>
                </a:solidFill>
              </a:rPr>
              <a:t>ალტერნატივების შემუშავება </a:t>
            </a:r>
            <a:endParaRPr sz="2133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8" name="Google Shape;178;p23"/>
          <p:cNvSpPr txBox="1">
            <a:spLocks noGrp="1"/>
          </p:cNvSpPr>
          <p:nvPr>
            <p:ph type="body" idx="4294967295"/>
          </p:nvPr>
        </p:nvSpPr>
        <p:spPr>
          <a:xfrm>
            <a:off x="10437285" y="3115734"/>
            <a:ext cx="1754716" cy="62653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ka-GE" dirty="0">
                <a:solidFill>
                  <a:schemeClr val="lt1"/>
                </a:solidFill>
              </a:rPr>
              <a:t>10/20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82" name="Google Shape;182;p23"/>
          <p:cNvSpPr txBox="1">
            <a:spLocks noGrp="1"/>
          </p:cNvSpPr>
          <p:nvPr>
            <p:ph type="body" idx="4294967295"/>
          </p:nvPr>
        </p:nvSpPr>
        <p:spPr>
          <a:xfrm>
            <a:off x="6096000" y="4820546"/>
            <a:ext cx="3474657" cy="136642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2133"/>
              </a:spcAft>
              <a:buNone/>
            </a:pPr>
            <a:r>
              <a:rPr lang="en" sz="1800" dirty="0">
                <a:solidFill>
                  <a:schemeClr val="accent6">
                    <a:lumMod val="50000"/>
                  </a:schemeClr>
                </a:solidFill>
              </a:rPr>
              <a:t>სტრატეგიისა და სამოქმედო გეგმის ლოგიკური ჩარჩოს საბოლოო დოკუმენტი</a:t>
            </a:r>
            <a:endParaRPr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4" name="Google Shape;184;p23"/>
          <p:cNvSpPr txBox="1">
            <a:spLocks noGrp="1"/>
          </p:cNvSpPr>
          <p:nvPr>
            <p:ph type="body" idx="4294967295"/>
          </p:nvPr>
        </p:nvSpPr>
        <p:spPr>
          <a:xfrm>
            <a:off x="10439400" y="3115734"/>
            <a:ext cx="1752600" cy="62653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ka-GE" dirty="0">
                <a:solidFill>
                  <a:schemeClr val="lt1"/>
                </a:solidFill>
              </a:rPr>
              <a:t>11/2020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88" name="Google Shape;188;p23"/>
          <p:cNvSpPr txBox="1">
            <a:spLocks noGrp="1"/>
          </p:cNvSpPr>
          <p:nvPr>
            <p:ph type="body" idx="4294967295"/>
          </p:nvPr>
        </p:nvSpPr>
        <p:spPr>
          <a:xfrm>
            <a:off x="8313421" y="499535"/>
            <a:ext cx="3268980" cy="85470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2133"/>
              </a:spcAft>
              <a:buNone/>
            </a:pPr>
            <a:r>
              <a:rPr lang="en" sz="1600" dirty="0">
                <a:solidFill>
                  <a:schemeClr val="accent6">
                    <a:lumMod val="50000"/>
                  </a:schemeClr>
                </a:solidFill>
              </a:rPr>
              <a:t>სტრატეგიის და სამოქმედო გეგმის საბოლოო დოკუმენტის და დანართების </a:t>
            </a:r>
            <a:r>
              <a:rPr lang="ka-GE" sz="1600" dirty="0">
                <a:solidFill>
                  <a:schemeClr val="accent6">
                    <a:lumMod val="50000"/>
                  </a:schemeClr>
                </a:solidFill>
              </a:rPr>
              <a:t>მთავრობაზე </a:t>
            </a:r>
            <a:r>
              <a:rPr lang="en" sz="1600" dirty="0">
                <a:solidFill>
                  <a:schemeClr val="accent6">
                    <a:lumMod val="50000"/>
                  </a:schemeClr>
                </a:solidFill>
              </a:rPr>
              <a:t>დასამტკიცებლად წარდგენა</a:t>
            </a:r>
            <a:endParaRPr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161" name="Google Shape;161;p23"/>
          <p:cNvGrpSpPr/>
          <p:nvPr/>
        </p:nvGrpSpPr>
        <p:grpSpPr>
          <a:xfrm>
            <a:off x="1217093" y="2146954"/>
            <a:ext cx="265200" cy="791541"/>
            <a:chOff x="777447" y="1610215"/>
            <a:chExt cx="198900" cy="593656"/>
          </a:xfrm>
        </p:grpSpPr>
        <p:cxnSp>
          <p:nvCxnSpPr>
            <p:cNvPr id="162" name="Google Shape;162;p23"/>
            <p:cNvCxnSpPr/>
            <p:nvPr/>
          </p:nvCxnSpPr>
          <p:spPr>
            <a:xfrm>
              <a:off x="876909" y="1649171"/>
              <a:ext cx="0" cy="554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63" name="Google Shape;163;p23"/>
            <p:cNvSpPr/>
            <p:nvPr/>
          </p:nvSpPr>
          <p:spPr>
            <a:xfrm>
              <a:off x="777447" y="1610215"/>
              <a:ext cx="198900" cy="19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65" name="Google Shape;165;p23"/>
          <p:cNvSpPr/>
          <p:nvPr/>
        </p:nvSpPr>
        <p:spPr>
          <a:xfrm>
            <a:off x="2388103" y="2938495"/>
            <a:ext cx="2734800" cy="994000"/>
          </a:xfrm>
          <a:prstGeom prst="chevron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00" tIns="162500" rIns="162500" bIns="162500" anchor="ctr" anchorCtr="0">
            <a:noAutofit/>
          </a:bodyPr>
          <a:lstStyle/>
          <a:p>
            <a:r>
              <a:rPr sz="2400" dirty="0">
                <a:solidFill>
                  <a:schemeClr val="bg1"/>
                </a:solidFill>
              </a:rPr>
              <a:t>17.10.2020</a:t>
            </a:r>
          </a:p>
        </p:txBody>
      </p:sp>
      <p:grpSp>
        <p:nvGrpSpPr>
          <p:cNvPr id="167" name="Google Shape;167;p23"/>
          <p:cNvGrpSpPr/>
          <p:nvPr/>
        </p:nvGrpSpPr>
        <p:grpSpPr>
          <a:xfrm>
            <a:off x="3021709" y="3918611"/>
            <a:ext cx="265200" cy="791541"/>
            <a:chOff x="2223534" y="2938958"/>
            <a:chExt cx="198900" cy="593656"/>
          </a:xfrm>
        </p:grpSpPr>
        <p:cxnSp>
          <p:nvCxnSpPr>
            <p:cNvPr id="168" name="Google Shape;168;p23"/>
            <p:cNvCxnSpPr/>
            <p:nvPr/>
          </p:nvCxnSpPr>
          <p:spPr>
            <a:xfrm rot="10800000">
              <a:off x="2322997" y="2938958"/>
              <a:ext cx="0" cy="554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69" name="Google Shape;169;p23"/>
            <p:cNvSpPr/>
            <p:nvPr/>
          </p:nvSpPr>
          <p:spPr>
            <a:xfrm rot="10800000" flipH="1">
              <a:off x="2223534" y="3333714"/>
              <a:ext cx="198900" cy="19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71" name="Google Shape;171;p23"/>
          <p:cNvSpPr/>
          <p:nvPr/>
        </p:nvSpPr>
        <p:spPr>
          <a:xfrm>
            <a:off x="4629297" y="2932000"/>
            <a:ext cx="2734800" cy="994000"/>
          </a:xfrm>
          <a:prstGeom prst="chevron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00" tIns="162500" rIns="162500" bIns="162500" anchor="ctr" anchorCtr="0">
            <a:noAutofit/>
          </a:bodyPr>
          <a:lstStyle/>
          <a:p>
            <a:r>
              <a:rPr sz="2400" dirty="0">
                <a:solidFill>
                  <a:schemeClr val="bg1"/>
                </a:solidFill>
              </a:rPr>
              <a:t>30.10.2020</a:t>
            </a:r>
          </a:p>
        </p:txBody>
      </p:sp>
      <p:grpSp>
        <p:nvGrpSpPr>
          <p:cNvPr id="173" name="Google Shape;173;p23"/>
          <p:cNvGrpSpPr/>
          <p:nvPr/>
        </p:nvGrpSpPr>
        <p:grpSpPr>
          <a:xfrm>
            <a:off x="5604476" y="2146954"/>
            <a:ext cx="265200" cy="791541"/>
            <a:chOff x="3918084" y="1610215"/>
            <a:chExt cx="198900" cy="593656"/>
          </a:xfrm>
        </p:grpSpPr>
        <p:cxnSp>
          <p:nvCxnSpPr>
            <p:cNvPr id="174" name="Google Shape;174;p23"/>
            <p:cNvCxnSpPr/>
            <p:nvPr/>
          </p:nvCxnSpPr>
          <p:spPr>
            <a:xfrm>
              <a:off x="4017546" y="1649171"/>
              <a:ext cx="0" cy="554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5" name="Google Shape;175;p23"/>
            <p:cNvSpPr/>
            <p:nvPr/>
          </p:nvSpPr>
          <p:spPr>
            <a:xfrm>
              <a:off x="3918084" y="1610215"/>
              <a:ext cx="198900" cy="19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77" name="Google Shape;177;p23"/>
          <p:cNvSpPr/>
          <p:nvPr/>
        </p:nvSpPr>
        <p:spPr>
          <a:xfrm>
            <a:off x="6835857" y="2932000"/>
            <a:ext cx="2734800" cy="994000"/>
          </a:xfrm>
          <a:prstGeom prst="chevron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00" tIns="162500" rIns="162500" bIns="162500" anchor="ctr" anchorCtr="0">
            <a:noAutofit/>
          </a:bodyPr>
          <a:lstStyle/>
          <a:p>
            <a:r>
              <a:rPr sz="2400" dirty="0">
                <a:solidFill>
                  <a:schemeClr val="bg1"/>
                </a:solidFill>
              </a:rPr>
              <a:t>15.11.2020</a:t>
            </a:r>
          </a:p>
        </p:txBody>
      </p:sp>
      <p:grpSp>
        <p:nvGrpSpPr>
          <p:cNvPr id="179" name="Google Shape;179;p23"/>
          <p:cNvGrpSpPr/>
          <p:nvPr/>
        </p:nvGrpSpPr>
        <p:grpSpPr>
          <a:xfrm>
            <a:off x="7964093" y="3918611"/>
            <a:ext cx="265200" cy="791541"/>
            <a:chOff x="5958946" y="2938958"/>
            <a:chExt cx="198900" cy="593656"/>
          </a:xfrm>
        </p:grpSpPr>
        <p:cxnSp>
          <p:nvCxnSpPr>
            <p:cNvPr id="180" name="Google Shape;180;p23"/>
            <p:cNvCxnSpPr/>
            <p:nvPr/>
          </p:nvCxnSpPr>
          <p:spPr>
            <a:xfrm rot="10800000">
              <a:off x="6058409" y="2938958"/>
              <a:ext cx="0" cy="554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81" name="Google Shape;181;p23"/>
            <p:cNvSpPr/>
            <p:nvPr/>
          </p:nvSpPr>
          <p:spPr>
            <a:xfrm rot="10800000" flipH="1">
              <a:off x="5958946" y="3333714"/>
              <a:ext cx="198900" cy="19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83" name="Google Shape;183;p23"/>
          <p:cNvSpPr/>
          <p:nvPr/>
        </p:nvSpPr>
        <p:spPr>
          <a:xfrm>
            <a:off x="9042417" y="2932000"/>
            <a:ext cx="2734800" cy="994000"/>
          </a:xfrm>
          <a:prstGeom prst="chevron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00" tIns="162500" rIns="162500" bIns="162500" anchor="ctr" anchorCtr="0">
            <a:noAutofit/>
          </a:bodyPr>
          <a:lstStyle/>
          <a:p>
            <a:r>
              <a:rPr sz="2400" dirty="0">
                <a:solidFill>
                  <a:schemeClr val="bg1"/>
                </a:solidFill>
              </a:rPr>
              <a:t>30.11.2020</a:t>
            </a:r>
          </a:p>
        </p:txBody>
      </p:sp>
      <p:grpSp>
        <p:nvGrpSpPr>
          <p:cNvPr id="185" name="Google Shape;185;p23"/>
          <p:cNvGrpSpPr/>
          <p:nvPr/>
        </p:nvGrpSpPr>
        <p:grpSpPr>
          <a:xfrm>
            <a:off x="10226409" y="2146954"/>
            <a:ext cx="265200" cy="791541"/>
            <a:chOff x="3918084" y="1610215"/>
            <a:chExt cx="198900" cy="593656"/>
          </a:xfrm>
        </p:grpSpPr>
        <p:cxnSp>
          <p:nvCxnSpPr>
            <p:cNvPr id="186" name="Google Shape;186;p23"/>
            <p:cNvCxnSpPr/>
            <p:nvPr/>
          </p:nvCxnSpPr>
          <p:spPr>
            <a:xfrm>
              <a:off x="4017546" y="1649171"/>
              <a:ext cx="0" cy="554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87" name="Google Shape;187;p23"/>
            <p:cNvSpPr/>
            <p:nvPr/>
          </p:nvSpPr>
          <p:spPr>
            <a:xfrm>
              <a:off x="3918084" y="1610215"/>
              <a:ext cx="198900" cy="19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3DCA15E-12C1-4F7B-B902-A81983906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30.09.2020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8AEBFEE-742E-48B7-97F1-2FCB2C584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7A872B7-696B-4660-8A71-B3C9EE7FF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A38F-5C27-45E5-964F-A96CF40FCEF6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20736C7-84A3-4BE1-9966-3EB28972228C}"/>
              </a:ext>
            </a:extLst>
          </p:cNvPr>
          <p:cNvSpPr txBox="1"/>
          <p:nvPr/>
        </p:nvSpPr>
        <p:spPr>
          <a:xfrm>
            <a:off x="1076960" y="2710385"/>
            <a:ext cx="11348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4000" b="1" dirty="0" smtClean="0">
                <a:solidFill>
                  <a:schemeClr val="accent6">
                    <a:lumMod val="50000"/>
                  </a:schemeClr>
                </a:solidFill>
              </a:rPr>
              <a:t>იდენტიფიცირებული მთავარი პრობლემები</a:t>
            </a:r>
            <a:endParaRPr 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97C5F23-F531-43BE-B623-70DDB3E39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30.09.2020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058BDF6-7170-497F-ACCE-E80CA5C62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A38F-5C27-45E5-964F-A96CF40FCEF6}" type="slidenum">
              <a:rPr lang="en-US" smtClean="0"/>
              <a:t>12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9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488DD1-028D-4BAC-8A05-85CAFB634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a-GE" sz="2400" b="1" dirty="0">
                <a:solidFill>
                  <a:schemeClr val="accent6">
                    <a:lumMod val="50000"/>
                  </a:schemeClr>
                </a:solidFill>
              </a:rPr>
              <a:t>საქართველოს მთელ ტერიტორიაზე საზოგადოებრივი ცხოვრების ყველა სფეროში სახელმწიფო ენის სრულფასოვანი ფუნქციონირება </a:t>
            </a:r>
            <a:br>
              <a:rPr lang="ka-GE" sz="24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ka-GE" sz="2400" b="1" dirty="0">
                <a:solidFill>
                  <a:schemeClr val="accent6">
                    <a:lumMod val="50000"/>
                  </a:schemeClr>
                </a:solidFill>
              </a:rPr>
              <a:t>ვერ ხორციელდება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</a:br>
            <a:endParaRPr lang="en-US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34C47A-91F8-4EB6-9965-8369CDDBE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199" y="1690688"/>
            <a:ext cx="10513291" cy="4227656"/>
          </a:xfrm>
        </p:spPr>
        <p:txBody>
          <a:bodyPr>
            <a:normAutofit fontScale="85000" lnSpcReduction="20000"/>
          </a:bodyPr>
          <a:lstStyle/>
          <a:p>
            <a:pPr lvl="0"/>
            <a:endParaRPr lang="en-US" sz="1800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ka-GE" sz="3000" dirty="0">
                <a:solidFill>
                  <a:schemeClr val="accent6">
                    <a:lumMod val="50000"/>
                  </a:schemeClr>
                </a:solidFill>
              </a:rPr>
              <a:t>სახელმწიფო ენის ფუნქციონირების ზედამხედველობის სისტემა არ არის გამართული </a:t>
            </a:r>
            <a:endParaRPr lang="ka-GE" sz="3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ka-GE" sz="3000" dirty="0">
                <a:solidFill>
                  <a:schemeClr val="accent6">
                    <a:lumMod val="50000"/>
                  </a:schemeClr>
                </a:solidFill>
              </a:rPr>
              <a:t>სახელმწიფო ენის, ნორმალიზაციისა და სტანდარტიზაციის სრული ციკლი (სამეცნიერო მუშაობიდან დანერგვამდე) გაუმართავია</a:t>
            </a:r>
            <a:endParaRPr lang="en-US" sz="3000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ka-GE" sz="3000" dirty="0" smtClean="0">
                <a:solidFill>
                  <a:schemeClr val="accent6">
                    <a:lumMod val="50000"/>
                  </a:schemeClr>
                </a:solidFill>
              </a:rPr>
              <a:t>სახელმწიფო </a:t>
            </a:r>
            <a:r>
              <a:rPr lang="ka-GE" sz="3000" dirty="0">
                <a:solidFill>
                  <a:schemeClr val="accent6">
                    <a:lumMod val="50000"/>
                  </a:schemeClr>
                </a:solidFill>
              </a:rPr>
              <a:t>ენის სწავლება არ არის </a:t>
            </a:r>
            <a:r>
              <a:rPr lang="ka-GE" sz="3000" dirty="0" smtClean="0">
                <a:solidFill>
                  <a:schemeClr val="accent6">
                    <a:lumMod val="50000"/>
                  </a:schemeClr>
                </a:solidFill>
              </a:rPr>
              <a:t>სრულფასოვანი </a:t>
            </a:r>
            <a:r>
              <a:rPr lang="ka-GE" sz="3000" dirty="0">
                <a:solidFill>
                  <a:schemeClr val="accent6">
                    <a:lumMod val="50000"/>
                  </a:schemeClr>
                </a:solidFill>
              </a:rPr>
              <a:t>ფორმალური და არაფორმალური განათლების </a:t>
            </a:r>
            <a:r>
              <a:rPr lang="ka-GE" sz="3000" dirty="0" smtClean="0">
                <a:solidFill>
                  <a:schemeClr val="accent6">
                    <a:lumMod val="50000"/>
                  </a:schemeClr>
                </a:solidFill>
              </a:rPr>
              <a:t>ყველა დონეზე</a:t>
            </a:r>
            <a:endParaRPr lang="en-US" sz="3000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ka-GE" sz="3000" dirty="0">
                <a:solidFill>
                  <a:schemeClr val="accent6">
                    <a:lumMod val="50000"/>
                  </a:schemeClr>
                </a:solidFill>
              </a:rPr>
              <a:t>ქართველური ენების მეცნიერული კვლევა  და დაცვა არასაკმარისია</a:t>
            </a:r>
            <a:endParaRPr lang="en-US" sz="3000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ka-GE" sz="3000" dirty="0" smtClean="0">
                <a:solidFill>
                  <a:schemeClr val="accent6">
                    <a:lumMod val="50000"/>
                  </a:schemeClr>
                </a:solidFill>
              </a:rPr>
              <a:t>ქართულისათვის </a:t>
            </a:r>
            <a:r>
              <a:rPr lang="ka-GE" sz="3000" dirty="0">
                <a:solidFill>
                  <a:schemeClr val="accent6">
                    <a:lumMod val="50000"/>
                  </a:schemeClr>
                </a:solidFill>
              </a:rPr>
              <a:t>ენობრივი ტექნოლოგიები არ ვითარდება</a:t>
            </a:r>
            <a:endParaRPr lang="en-US" sz="3000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ka-GE" sz="3000" dirty="0" smtClean="0">
                <a:solidFill>
                  <a:schemeClr val="accent6">
                    <a:lumMod val="50000"/>
                  </a:schemeClr>
                </a:solidFill>
              </a:rPr>
              <a:t>საქართველოს </a:t>
            </a:r>
            <a:r>
              <a:rPr lang="ka-GE" sz="3000" dirty="0">
                <a:solidFill>
                  <a:schemeClr val="accent6">
                    <a:lumMod val="50000"/>
                  </a:schemeClr>
                </a:solidFill>
              </a:rPr>
              <a:t>ენობრივი მრავალფეროვნების შენარჩუნებაზე ზრუნვა არასაკმარისია</a:t>
            </a:r>
            <a:endParaRPr lang="en-US" sz="3000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69F307-15B9-4016-90CB-A9B65DBA8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30.09.2020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D482F6-613F-4ECE-8906-362687E19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FC647E-30A6-4060-8498-FA8D99512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A38F-5C27-45E5-964F-A96CF40FCEF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0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E9AB61-6B4B-4DA5-9DD9-33CE850F3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ka-GE" sz="2800" b="1" dirty="0">
                <a:solidFill>
                  <a:schemeClr val="accent6">
                    <a:lumMod val="50000"/>
                  </a:schemeClr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/>
            </a:r>
            <a:br>
              <a:rPr lang="ka-GE" sz="2800" b="1" dirty="0">
                <a:solidFill>
                  <a:schemeClr val="accent6">
                    <a:lumMod val="50000"/>
                  </a:schemeClr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</a:br>
            <a:r>
              <a:rPr lang="ka-GE" sz="2800" b="1" dirty="0">
                <a:solidFill>
                  <a:schemeClr val="accent6">
                    <a:lumMod val="50000"/>
                  </a:schemeClr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აფხაზური ენის ფუნქციონირებისა და განვითარების </a:t>
            </a:r>
            <a:r>
              <a:rPr lang="ka-GE" sz="2800" b="1">
                <a:solidFill>
                  <a:schemeClr val="accent6">
                    <a:lumMod val="50000"/>
                  </a:schemeClr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ხელშეწყობა </a:t>
            </a:r>
            <a:r>
              <a:rPr lang="ka-GE" sz="2800" b="1" smtClean="0">
                <a:solidFill>
                  <a:schemeClr val="accent6">
                    <a:lumMod val="50000"/>
                  </a:schemeClr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გართულებულია </a:t>
            </a:r>
            <a:r>
              <a:rPr lang="ka-GE" sz="2800" b="1" dirty="0">
                <a:solidFill>
                  <a:schemeClr val="accent6">
                    <a:lumMod val="50000"/>
                  </a:schemeClr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აფხაზეთის ოკუპაციის გამო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CB12855-2721-434E-9C87-EC2F7B8ED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30.09.2020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0AFA0A-A7AB-4EDD-9454-0347002DB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BFC90E2-299B-4C74-8A0E-7CDA7E7FB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A38F-5C27-45E5-964F-A96CF40FCEF6}" type="slidenum">
              <a:rPr lang="en-US" smtClean="0"/>
              <a:t>14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37B50921-49E9-41B0-92F3-5F6BC728A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ka-GE" sz="2400" dirty="0">
                <a:solidFill>
                  <a:schemeClr val="accent6">
                    <a:lumMod val="50000"/>
                  </a:schemeClr>
                </a:solidFill>
              </a:rPr>
              <a:t>აფხაზური ენის სწავლების არასათანადო ხელშეწყობა</a:t>
            </a:r>
          </a:p>
          <a:p>
            <a:pPr marL="0" lvl="0" indent="0">
              <a:buNone/>
            </a:pPr>
            <a:endParaRPr lang="ka-GE" sz="2400" dirty="0">
              <a:solidFill>
                <a:schemeClr val="accent6">
                  <a:lumMod val="50000"/>
                </a:schemeClr>
              </a:solidFill>
            </a:endParaRPr>
          </a:p>
          <a:p>
            <a:pPr lvl="0"/>
            <a:r>
              <a:rPr lang="ka-GE" sz="2400" dirty="0">
                <a:solidFill>
                  <a:schemeClr val="accent6">
                    <a:lumMod val="50000"/>
                  </a:schemeClr>
                </a:solidFill>
              </a:rPr>
              <a:t> აფხაზური ენის მეცნიერული კვლევისა და დოკუმენტირების არასათანადო ხელშეწყობა</a:t>
            </a:r>
          </a:p>
          <a:p>
            <a:pPr marL="0" lvl="0" indent="0">
              <a:buNone/>
            </a:pPr>
            <a:endParaRPr lang="ka-GE" sz="2400" dirty="0">
              <a:solidFill>
                <a:schemeClr val="accent6">
                  <a:lumMod val="50000"/>
                </a:schemeClr>
              </a:solidFill>
            </a:endParaRPr>
          </a:p>
          <a:p>
            <a:pPr lvl="0"/>
            <a:r>
              <a:rPr lang="ka-GE" sz="2400" dirty="0">
                <a:solidFill>
                  <a:schemeClr val="accent6">
                    <a:lumMod val="50000"/>
                  </a:schemeClr>
                </a:solidFill>
              </a:rPr>
              <a:t>აფხაზური ენის ტექნოლოგიების განვითარების არასათანადო ხელშეწყობა</a:t>
            </a:r>
          </a:p>
          <a:p>
            <a:pPr marL="0" lvl="0" indent="0">
              <a:buNone/>
            </a:pPr>
            <a:endParaRPr lang="ka-GE" sz="2400" dirty="0">
              <a:solidFill>
                <a:schemeClr val="accent6">
                  <a:lumMod val="50000"/>
                </a:schemeClr>
              </a:solidFill>
            </a:endParaRPr>
          </a:p>
          <a:p>
            <a:pPr lvl="0"/>
            <a:r>
              <a:rPr lang="ka-GE" sz="2400" dirty="0">
                <a:solidFill>
                  <a:schemeClr val="accent6">
                    <a:lumMod val="50000"/>
                  </a:schemeClr>
                </a:solidFill>
              </a:rPr>
              <a:t>აფხაზური ენის პოპულარიზაციის არასათანადო მხარდაჭერა </a:t>
            </a:r>
          </a:p>
          <a:p>
            <a:pPr marL="0" lvl="0" indent="0">
              <a:buNone/>
            </a:pPr>
            <a:endParaRPr lang="ka-GE"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0" lvl="0" indent="0">
              <a:buNone/>
            </a:pPr>
            <a:endParaRPr lang="ka-GE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57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>
            <a:spLocks noGrp="1"/>
          </p:cNvSpPr>
          <p:nvPr>
            <p:ph type="title"/>
          </p:nvPr>
        </p:nvSpPr>
        <p:spPr>
          <a:xfrm>
            <a:off x="1047833" y="680000"/>
            <a:ext cx="10251600" cy="71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ka-GE" sz="4000" b="1" dirty="0">
                <a:solidFill>
                  <a:schemeClr val="accent6">
                    <a:lumMod val="75000"/>
                  </a:schemeClr>
                </a:solidFill>
              </a:rPr>
              <a:t>			</a:t>
            </a:r>
            <a:r>
              <a:rPr lang="en" sz="4000" b="1" dirty="0">
                <a:solidFill>
                  <a:schemeClr val="accent6">
                    <a:lumMod val="50000"/>
                  </a:schemeClr>
                </a:solidFill>
              </a:rPr>
              <a:t>სამუშაო პროცესი</a:t>
            </a:r>
            <a:endParaRPr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1" name="Google Shape;111;p16"/>
          <p:cNvSpPr txBox="1">
            <a:spLocks noGrp="1"/>
          </p:cNvSpPr>
          <p:nvPr>
            <p:ph type="body" idx="1"/>
          </p:nvPr>
        </p:nvSpPr>
        <p:spPr>
          <a:xfrm>
            <a:off x="970200" y="1768833"/>
            <a:ext cx="10251600" cy="5089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endParaRPr b="1" dirty="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 b="1" dirty="0">
              <a:solidFill>
                <a:srgbClr val="000000"/>
              </a:solidFill>
              <a:highlight>
                <a:srgbClr val="FFFF00"/>
              </a:highlight>
            </a:endParaRPr>
          </a:p>
        </p:txBody>
      </p:sp>
      <p:sp>
        <p:nvSpPr>
          <p:cNvPr id="112" name="Google Shape;112;p16"/>
          <p:cNvSpPr/>
          <p:nvPr/>
        </p:nvSpPr>
        <p:spPr>
          <a:xfrm>
            <a:off x="1336768" y="1393600"/>
            <a:ext cx="8824000" cy="41600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609585" algn="ctr">
              <a:lnSpc>
                <a:spcPct val="115000"/>
              </a:lnSpc>
            </a:pPr>
            <a:endParaRPr sz="2133" dirty="0">
              <a:highlight>
                <a:srgbClr val="FFFF00"/>
              </a:highlight>
              <a:latin typeface="Lato"/>
              <a:ea typeface="Lato"/>
              <a:cs typeface="Lato"/>
              <a:sym typeface="Lato"/>
            </a:endParaRPr>
          </a:p>
          <a:p>
            <a:pPr marL="609585" algn="ctr">
              <a:lnSpc>
                <a:spcPct val="115000"/>
              </a:lnSpc>
              <a:spcBef>
                <a:spcPts val="2133"/>
              </a:spcBef>
            </a:pPr>
            <a:endParaRPr sz="2133" dirty="0">
              <a:highlight>
                <a:srgbClr val="FFFF00"/>
              </a:highlight>
              <a:latin typeface="Lato"/>
              <a:ea typeface="Lato"/>
              <a:cs typeface="Lato"/>
              <a:sym typeface="Lato"/>
            </a:endParaRPr>
          </a:p>
          <a:p>
            <a:pPr marL="609585" algn="ctr">
              <a:lnSpc>
                <a:spcPct val="115000"/>
              </a:lnSpc>
              <a:spcBef>
                <a:spcPts val="2133"/>
              </a:spcBef>
            </a:pPr>
            <a:endParaRPr sz="2133" dirty="0">
              <a:highlight>
                <a:srgbClr val="FFFF00"/>
              </a:highlight>
              <a:latin typeface="Lato"/>
              <a:ea typeface="Lato"/>
              <a:cs typeface="Lato"/>
              <a:sym typeface="Lato"/>
            </a:endParaRPr>
          </a:p>
          <a:p>
            <a:pPr algn="ctr">
              <a:lnSpc>
                <a:spcPct val="115000"/>
              </a:lnSpc>
              <a:spcBef>
                <a:spcPts val="2133"/>
              </a:spcBef>
            </a:pPr>
            <a:endParaRPr sz="2133" dirty="0">
              <a:highlight>
                <a:srgbClr val="FFFF00"/>
              </a:highlight>
              <a:latin typeface="Lato"/>
              <a:ea typeface="Lato"/>
              <a:cs typeface="Lato"/>
              <a:sym typeface="Lato"/>
            </a:endParaRPr>
          </a:p>
          <a:p>
            <a:pPr algn="ctr">
              <a:lnSpc>
                <a:spcPct val="115000"/>
              </a:lnSpc>
              <a:spcBef>
                <a:spcPts val="2133"/>
              </a:spcBef>
            </a:pPr>
            <a:endParaRPr sz="2133" dirty="0">
              <a:highlight>
                <a:srgbClr val="FFFF00"/>
              </a:highlight>
              <a:latin typeface="Lato"/>
              <a:ea typeface="Lato"/>
              <a:cs typeface="Lato"/>
              <a:sym typeface="Lato"/>
            </a:endParaRPr>
          </a:p>
          <a:p>
            <a:pPr algn="ctr">
              <a:lnSpc>
                <a:spcPct val="115000"/>
              </a:lnSpc>
              <a:spcBef>
                <a:spcPts val="2133"/>
              </a:spcBef>
            </a:pPr>
            <a:endParaRPr sz="2133" dirty="0">
              <a:highlight>
                <a:srgbClr val="FFFF00"/>
              </a:highlight>
              <a:latin typeface="Lato"/>
              <a:ea typeface="Lato"/>
              <a:cs typeface="Lato"/>
              <a:sym typeface="Lato"/>
            </a:endParaRPr>
          </a:p>
          <a:p>
            <a:pPr marL="609585" algn="ctr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</a:pPr>
            <a:endParaRPr sz="2133" dirty="0">
              <a:highlight>
                <a:srgbClr val="FFFF00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3" name="Google Shape;113;p16"/>
          <p:cNvSpPr/>
          <p:nvPr/>
        </p:nvSpPr>
        <p:spPr>
          <a:xfrm>
            <a:off x="4808400" y="2003233"/>
            <a:ext cx="2575200" cy="10264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 dirty="0">
                <a:solidFill>
                  <a:schemeClr val="accent6">
                    <a:lumMod val="50000"/>
                  </a:schemeClr>
                </a:solidFill>
              </a:rPr>
              <a:t>სამდივნო</a:t>
            </a:r>
            <a:r>
              <a:rPr lang="en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4" name="Google Shape;114;p16"/>
          <p:cNvSpPr/>
          <p:nvPr/>
        </p:nvSpPr>
        <p:spPr>
          <a:xfrm>
            <a:off x="2823100" y="4051033"/>
            <a:ext cx="2667200" cy="1126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 dirty="0">
                <a:solidFill>
                  <a:schemeClr val="accent6">
                    <a:lumMod val="50000"/>
                  </a:schemeClr>
                </a:solidFill>
              </a:rPr>
              <a:t>სამუშაო ჯგუფი</a:t>
            </a:r>
            <a:endParaRPr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5" name="Google Shape;115;p16"/>
          <p:cNvSpPr/>
          <p:nvPr/>
        </p:nvSpPr>
        <p:spPr>
          <a:xfrm>
            <a:off x="6968167" y="4082700"/>
            <a:ext cx="2437200" cy="10264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ka-GE" sz="3200" dirty="0" smtClean="0">
                <a:solidFill>
                  <a:schemeClr val="accent6">
                    <a:lumMod val="50000"/>
                  </a:schemeClr>
                </a:solidFill>
              </a:rPr>
              <a:t>საბჭო</a:t>
            </a:r>
            <a:endParaRPr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6" name="Google Shape;116;p16"/>
          <p:cNvSpPr/>
          <p:nvPr/>
        </p:nvSpPr>
        <p:spPr>
          <a:xfrm>
            <a:off x="2823100" y="3029633"/>
            <a:ext cx="1542400" cy="8812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7" name="Google Shape;117;p16"/>
          <p:cNvSpPr/>
          <p:nvPr/>
        </p:nvSpPr>
        <p:spPr>
          <a:xfrm>
            <a:off x="7560300" y="2973233"/>
            <a:ext cx="1404800" cy="9940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5CF973B5-B24D-4440-8924-9007362F0E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7818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4" grpId="0" animBg="1"/>
      <p:bldP spid="115" grpId="0" animBg="1"/>
      <p:bldP spid="116" grpId="0" animBg="1"/>
      <p:bldP spid="1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DE5FAE-E4DD-4607-BAD8-B1EB35343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ED5AE0-9BAA-49DD-8567-42D43C45C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34789"/>
            <a:ext cx="10515600" cy="3242174"/>
          </a:xfrm>
        </p:spPr>
        <p:txBody>
          <a:bodyPr/>
          <a:lstStyle/>
          <a:p>
            <a:pPr marL="0" indent="0" algn="ctr">
              <a:buNone/>
            </a:pPr>
            <a:r>
              <a:rPr lang="ka-GE" b="1" dirty="0">
                <a:solidFill>
                  <a:schemeClr val="accent6">
                    <a:lumMod val="50000"/>
                  </a:schemeClr>
                </a:solidFill>
              </a:rPr>
              <a:t>გმადლობთ ყურადღებისათვის!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20CB367-8C6A-4CF6-A8E0-42611AA95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30.09.2020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B3D8B7-FCC2-420E-B901-71C1B04DC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4344FB-EC8B-401C-8C2C-CEB96B406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A38F-5C27-45E5-964F-A96CF40FCEF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59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D019F8-6655-44D5-A217-1B90D98E9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060" y="357767"/>
            <a:ext cx="10251600" cy="713600"/>
          </a:xfrm>
        </p:spPr>
        <p:txBody>
          <a:bodyPr/>
          <a:lstStyle/>
          <a:p>
            <a:pPr algn="ctr"/>
            <a:r>
              <a:rPr lang="ka-GE" sz="4000" b="1" dirty="0" smtClean="0">
                <a:solidFill>
                  <a:schemeClr val="accent6">
                    <a:lumMod val="50000"/>
                  </a:schemeClr>
                </a:solidFill>
              </a:rPr>
              <a:t>ქვეყნის სამართლებრივი </a:t>
            </a:r>
            <a:r>
              <a:rPr lang="ka-GE" sz="4000" b="1" dirty="0">
                <a:solidFill>
                  <a:schemeClr val="accent6">
                    <a:lumMod val="50000"/>
                  </a:schemeClr>
                </a:solidFill>
              </a:rPr>
              <a:t>ჩარჩო</a:t>
            </a:r>
            <a:endParaRPr 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043B20A-4C96-475E-BC75-74B32C20B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9693" y="1868014"/>
            <a:ext cx="10540967" cy="3623531"/>
          </a:xfrm>
        </p:spPr>
        <p:txBody>
          <a:bodyPr/>
          <a:lstStyle/>
          <a:p>
            <a:r>
              <a:rPr lang="ka-GE" sz="2400" dirty="0">
                <a:solidFill>
                  <a:schemeClr val="accent6">
                    <a:lumMod val="50000"/>
                  </a:schemeClr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Calibri Light" panose="020F0302020204030204" pitchFamily="34" charset="0"/>
              </a:rPr>
              <a:t>საქართველოს </a:t>
            </a:r>
            <a:r>
              <a:rPr lang="ka-GE" sz="2400" dirty="0" smtClean="0">
                <a:solidFill>
                  <a:schemeClr val="accent6">
                    <a:lumMod val="50000"/>
                  </a:schemeClr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Calibri Light" panose="020F0302020204030204" pitchFamily="34" charset="0"/>
              </a:rPr>
              <a:t>კონსტიტუცია</a:t>
            </a:r>
          </a:p>
          <a:p>
            <a:pPr marL="194729" indent="0">
              <a:buNone/>
            </a:pPr>
            <a:endParaRPr lang="en-US" sz="2400" dirty="0">
              <a:solidFill>
                <a:schemeClr val="accent6">
                  <a:lumMod val="50000"/>
                </a:schemeClr>
              </a:solidFill>
              <a:latin typeface="Sylfaen" panose="010A0502050306030303" pitchFamily="18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marL="194729" indent="0">
              <a:buNone/>
            </a:pPr>
            <a:endParaRPr lang="ka-GE" sz="2400" dirty="0">
              <a:solidFill>
                <a:schemeClr val="accent6">
                  <a:lumMod val="50000"/>
                </a:schemeClr>
              </a:solidFill>
              <a:latin typeface="Sylfaen" panose="010A0502050306030303" pitchFamily="18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r>
              <a:rPr lang="ka-GE" sz="2400" dirty="0">
                <a:solidFill>
                  <a:schemeClr val="accent6">
                    <a:lumMod val="50000"/>
                  </a:schemeClr>
                </a:solidFill>
                <a:latin typeface="Sylfaen" panose="010A0502050306030303" pitchFamily="18" charset="0"/>
              </a:rPr>
              <a:t>„სახელმწიფო ენის </a:t>
            </a:r>
            <a:r>
              <a:rPr lang="ka-GE" sz="2400" dirty="0" smtClean="0">
                <a:solidFill>
                  <a:schemeClr val="accent6">
                    <a:lumMod val="50000"/>
                  </a:schemeClr>
                </a:solidFill>
                <a:latin typeface="Sylfaen" panose="010A0502050306030303" pitchFamily="18" charset="0"/>
              </a:rPr>
              <a:t>შესახებ“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ka-GE" sz="2400" dirty="0" smtClean="0">
                <a:solidFill>
                  <a:schemeClr val="accent6">
                    <a:lumMod val="50000"/>
                  </a:schemeClr>
                </a:solidFill>
                <a:latin typeface="Sylfaen" panose="010A0502050306030303" pitchFamily="18" charset="0"/>
              </a:rPr>
              <a:t>საქართველოს </a:t>
            </a:r>
            <a:r>
              <a:rPr lang="ka-GE" sz="2400" dirty="0">
                <a:solidFill>
                  <a:schemeClr val="accent6">
                    <a:lumMod val="50000"/>
                  </a:schemeClr>
                </a:solidFill>
                <a:latin typeface="Sylfaen" panose="010A0502050306030303" pitchFamily="18" charset="0"/>
              </a:rPr>
              <a:t>ორგანული </a:t>
            </a:r>
            <a:r>
              <a:rPr lang="ka-GE" sz="2400" dirty="0" smtClean="0">
                <a:solidFill>
                  <a:schemeClr val="accent6">
                    <a:lumMod val="50000"/>
                  </a:schemeClr>
                </a:solidFill>
                <a:latin typeface="Sylfaen" panose="010A0502050306030303" pitchFamily="18" charset="0"/>
              </a:rPr>
              <a:t>კანონი</a:t>
            </a:r>
          </a:p>
          <a:p>
            <a:pPr marL="194729" indent="0">
              <a:buNone/>
            </a:pPr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Sylfaen" panose="010A0502050306030303" pitchFamily="18" charset="0"/>
            </a:endParaRPr>
          </a:p>
          <a:p>
            <a:endParaRPr lang="ka-GE" sz="2400" dirty="0">
              <a:solidFill>
                <a:schemeClr val="accent6">
                  <a:lumMod val="50000"/>
                </a:schemeClr>
              </a:solidFill>
              <a:latin typeface="Sylfaen" panose="010A0502050306030303" pitchFamily="18" charset="0"/>
            </a:endParaRPr>
          </a:p>
          <a:p>
            <a:pPr algn="just"/>
            <a:r>
              <a:rPr lang="ka-GE" sz="2400" dirty="0">
                <a:solidFill>
                  <a:schemeClr val="accent6">
                    <a:lumMod val="50000"/>
                  </a:schemeClr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Calibri Light" panose="020F0302020204030204" pitchFamily="34" charset="0"/>
              </a:rPr>
              <a:t>სსიპ სახელმწიფო ენის დეპარტამენტის დებულება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BBEE6ED-DB6C-4DAA-9029-666AB636FD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0755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237" y="325315"/>
            <a:ext cx="11262947" cy="2146485"/>
          </a:xfrm>
        </p:spPr>
        <p:txBody>
          <a:bodyPr/>
          <a:lstStyle/>
          <a:p>
            <a:pPr algn="ctr"/>
            <a:r>
              <a:rPr lang="ka-GE" b="1" dirty="0">
                <a:solidFill>
                  <a:schemeClr val="accent6">
                    <a:lumMod val="50000"/>
                  </a:schemeClr>
                </a:solidFill>
              </a:rPr>
              <a:t>საერთაშორისო ვალდებულებები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3237" y="1105990"/>
            <a:ext cx="11700099" cy="5390604"/>
          </a:xfrm>
        </p:spPr>
        <p:txBody>
          <a:bodyPr/>
          <a:lstStyle/>
          <a:p>
            <a:r>
              <a:rPr lang="ka-GE" dirty="0" smtClean="0">
                <a:solidFill>
                  <a:schemeClr val="accent6">
                    <a:lumMod val="50000"/>
                  </a:schemeClr>
                </a:solidFill>
              </a:rPr>
              <a:t>ასოცირების შესახებ </a:t>
            </a:r>
            <a:r>
              <a:rPr lang="ka-GE" dirty="0">
                <a:solidFill>
                  <a:schemeClr val="accent6">
                    <a:lumMod val="50000"/>
                  </a:schemeClr>
                </a:solidFill>
              </a:rPr>
              <a:t>შეთანხმება (მუხლი 47)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194729" indent="0">
              <a:buNone/>
            </a:pPr>
            <a:endParaRPr lang="ka-GE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ka-GE" dirty="0">
                <a:solidFill>
                  <a:schemeClr val="accent6">
                    <a:lumMod val="50000"/>
                  </a:schemeClr>
                </a:solidFill>
              </a:rPr>
              <a:t>გაეროს მდგრადი განვითარების მიზნები (მე-3, მე-4, მე-5, მე-9, მე-10, მე-16</a:t>
            </a:r>
            <a:r>
              <a:rPr lang="ka-GE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endParaRPr lang="ka-GE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ევროპის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კულტურული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კონვენცია</a:t>
            </a:r>
            <a:endParaRPr lang="ka-GE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რეგიონული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და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უმცირესობათა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ენების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ევროპული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ქარტია</a:t>
            </a:r>
            <a:endParaRPr lang="ka-GE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ka-GE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ka-GE" smtClean="0">
                <a:solidFill>
                  <a:schemeClr val="accent6">
                    <a:lumMod val="50000"/>
                  </a:schemeClr>
                </a:solidFill>
              </a:rPr>
              <a:t>საერთაშორისო </a:t>
            </a:r>
            <a:r>
              <a:rPr lang="ka-GE" dirty="0" smtClean="0">
                <a:solidFill>
                  <a:schemeClr val="accent6">
                    <a:lumMod val="50000"/>
                  </a:schemeClr>
                </a:solidFill>
              </a:rPr>
              <a:t>ორგანიზაციის რეკომენდაციებ</a:t>
            </a:r>
            <a:r>
              <a:rPr lang="ka-GE" dirty="0">
                <a:solidFill>
                  <a:schemeClr val="accent6">
                    <a:lumMod val="50000"/>
                  </a:schemeClr>
                </a:solidFill>
              </a:rPr>
              <a:t>ი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ka-GE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7060E60-80C6-4857-B92F-18A6207889A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5937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>
            <a:spLocks noGrp="1"/>
          </p:cNvSpPr>
          <p:nvPr>
            <p:ph type="title"/>
          </p:nvPr>
        </p:nvSpPr>
        <p:spPr>
          <a:xfrm>
            <a:off x="1047833" y="680000"/>
            <a:ext cx="10251600" cy="71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ka-GE" sz="4000" b="1" dirty="0">
                <a:solidFill>
                  <a:schemeClr val="accent6">
                    <a:lumMod val="50000"/>
                  </a:schemeClr>
                </a:solidFill>
              </a:rPr>
              <a:t>დოკუმენტის შემუშავების საფუძველი</a:t>
            </a:r>
            <a:endParaRPr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>
            <a:off x="379141" y="1768833"/>
            <a:ext cx="11485757" cy="440916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endParaRPr b="1" dirty="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 b="1" dirty="0">
              <a:solidFill>
                <a:srgbClr val="000000"/>
              </a:solidFill>
              <a:highlight>
                <a:srgbClr val="FFFF00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ADD23BA-70F0-4857-86C4-58B370E1F188}"/>
              </a:ext>
            </a:extLst>
          </p:cNvPr>
          <p:cNvSpPr txBox="1"/>
          <p:nvPr/>
        </p:nvSpPr>
        <p:spPr>
          <a:xfrm>
            <a:off x="568960" y="2682241"/>
            <a:ext cx="106528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a-GE" sz="3200" dirty="0">
                <a:solidFill>
                  <a:schemeClr val="accent6">
                    <a:lumMod val="50000"/>
                  </a:schemeClr>
                </a:solidFill>
              </a:rPr>
              <a:t>„სახელმწიფო ენის </a:t>
            </a:r>
            <a:r>
              <a:rPr lang="ka-GE" sz="3200" dirty="0" smtClean="0">
                <a:solidFill>
                  <a:schemeClr val="accent6">
                    <a:lumMod val="50000"/>
                  </a:schemeClr>
                </a:solidFill>
              </a:rPr>
              <a:t>შესახებ“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3200" dirty="0" smtClean="0">
                <a:solidFill>
                  <a:schemeClr val="accent6">
                    <a:lumMod val="50000"/>
                  </a:schemeClr>
                </a:solidFill>
                <a:latin typeface="Sylfaen" panose="010A0502050306030303" pitchFamily="18" charset="0"/>
              </a:rPr>
              <a:t>საქართველოს </a:t>
            </a:r>
            <a:r>
              <a:rPr lang="ka-GE" sz="3200" dirty="0">
                <a:solidFill>
                  <a:schemeClr val="accent6">
                    <a:lumMod val="50000"/>
                  </a:schemeClr>
                </a:solidFill>
                <a:latin typeface="Sylfaen" panose="010A0502050306030303" pitchFamily="18" charset="0"/>
              </a:rPr>
              <a:t>ორგანული </a:t>
            </a:r>
            <a:r>
              <a:rPr lang="ka-GE" sz="3200" dirty="0" smtClean="0">
                <a:solidFill>
                  <a:schemeClr val="accent6">
                    <a:lumMod val="50000"/>
                  </a:schemeClr>
                </a:solidFill>
                <a:latin typeface="Sylfaen" panose="010A0502050306030303" pitchFamily="18" charset="0"/>
              </a:rPr>
              <a:t>კანონი</a:t>
            </a:r>
            <a:endParaRPr lang="ka-GE" sz="3200" dirty="0">
              <a:solidFill>
                <a:schemeClr val="accent6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B6BFF48A-9AF6-4A2A-ABF2-358852C591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8969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C90590-6B03-4CFA-901C-1922DFAFD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156" y="107820"/>
            <a:ext cx="10251600" cy="1391514"/>
          </a:xfrm>
        </p:spPr>
        <p:txBody>
          <a:bodyPr/>
          <a:lstStyle/>
          <a:p>
            <a:pPr marL="457189" indent="-457189"/>
            <a:r>
              <a:rPr lang="ka-GE" sz="3600" dirty="0">
                <a:solidFill>
                  <a:schemeClr val="accent6">
                    <a:lumMod val="50000"/>
                  </a:schemeClr>
                </a:solidFill>
              </a:rPr>
              <a:t>საქართველოს მთავრობის  629-ე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sz="3600" dirty="0">
                <a:solidFill>
                  <a:schemeClr val="accent6">
                    <a:lumMod val="50000"/>
                  </a:schemeClr>
                </a:solidFill>
              </a:rPr>
              <a:t>დადგენილება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3A0C1E0-8879-4A34-9080-AE683094D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2600" y="1499334"/>
            <a:ext cx="3882859" cy="4964714"/>
          </a:xfrm>
        </p:spPr>
        <p:txBody>
          <a:bodyPr/>
          <a:lstStyle/>
          <a:p>
            <a:endParaRPr lang="ka-G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0630D69-2486-4D68-9B24-FD311747A5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64" y="1499334"/>
            <a:ext cx="3882859" cy="535866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6B901DF-ACD5-439E-A785-8D3AC521D463}"/>
              </a:ext>
            </a:extLst>
          </p:cNvPr>
          <p:cNvSpPr/>
          <p:nvPr/>
        </p:nvSpPr>
        <p:spPr>
          <a:xfrm>
            <a:off x="4855458" y="2551837"/>
            <a:ext cx="692022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a-GE" dirty="0">
              <a:solidFill>
                <a:schemeClr val="accent6">
                  <a:lumMod val="75000"/>
                </a:schemeClr>
              </a:solidFill>
            </a:endParaRPr>
          </a:p>
          <a:p>
            <a:pPr marL="457189" indent="-457189" algn="just">
              <a:buFont typeface="Wingdings" panose="05000000000000000000" pitchFamily="2" charset="2"/>
              <a:buChar char="§"/>
            </a:pPr>
            <a:r>
              <a:rPr lang="ka-GE" dirty="0">
                <a:solidFill>
                  <a:schemeClr val="accent6">
                    <a:lumMod val="50000"/>
                  </a:schemeClr>
                </a:solidFill>
              </a:rPr>
              <a:t>საქართველოს მთავრობის 2019 წლის 20 დეკემბრის N 629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dirty="0">
                <a:solidFill>
                  <a:schemeClr val="accent6">
                    <a:lumMod val="50000"/>
                  </a:schemeClr>
                </a:solidFill>
              </a:rPr>
              <a:t>დადგენილება</a:t>
            </a:r>
          </a:p>
          <a:p>
            <a:pPr algn="just"/>
            <a:r>
              <a:rPr lang="ka-G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b="1" i="1" dirty="0">
                <a:solidFill>
                  <a:schemeClr val="accent6">
                    <a:lumMod val="50000"/>
                  </a:schemeClr>
                </a:solidFill>
              </a:rPr>
              <a:t>პოლიტიკის დოკუმენტების შემუშავების, 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b="1" i="1" dirty="0">
                <a:solidFill>
                  <a:schemeClr val="accent6">
                    <a:lumMod val="50000"/>
                  </a:schemeClr>
                </a:solidFill>
              </a:rPr>
              <a:t>მონიტორინგისა და 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algn="just"/>
            <a:r>
              <a:rPr lang="ka-GE" b="1" i="1" dirty="0">
                <a:solidFill>
                  <a:schemeClr val="accent6">
                    <a:lumMod val="50000"/>
                  </a:schemeClr>
                </a:solidFill>
              </a:rPr>
              <a:t>შეფასების წესის დამტკიცების შესახებ </a:t>
            </a:r>
            <a:endParaRPr lang="en-US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7594E92-E595-4306-B796-C4D54DA63B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6999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1047833" y="680000"/>
            <a:ext cx="10251600" cy="71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" sz="4000" b="1" dirty="0">
                <a:solidFill>
                  <a:schemeClr val="accent6">
                    <a:lumMod val="50000"/>
                  </a:schemeClr>
                </a:solidFill>
              </a:rPr>
              <a:t>განხორციელებული საქმიანობ</a:t>
            </a:r>
            <a:r>
              <a:rPr lang="ka-GE" sz="4000" b="1" dirty="0">
                <a:solidFill>
                  <a:schemeClr val="accent6">
                    <a:lumMod val="50000"/>
                  </a:schemeClr>
                </a:solidFill>
              </a:rPr>
              <a:t>ა</a:t>
            </a:r>
            <a:endParaRPr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1"/>
          </p:nvPr>
        </p:nvSpPr>
        <p:spPr>
          <a:xfrm>
            <a:off x="970200" y="1768833"/>
            <a:ext cx="10251600" cy="5089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endParaRPr b="1" dirty="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 b="1" dirty="0">
              <a:solidFill>
                <a:srgbClr val="000000"/>
              </a:solidFill>
              <a:highlight>
                <a:srgbClr val="FFFF00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8EED94A-3146-44B2-83B0-C2F50E1CEDBD}"/>
              </a:ext>
            </a:extLst>
          </p:cNvPr>
          <p:cNvSpPr txBox="1"/>
          <p:nvPr/>
        </p:nvSpPr>
        <p:spPr>
          <a:xfrm>
            <a:off x="665018" y="1648977"/>
            <a:ext cx="1055678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z="2400" dirty="0" smtClean="0">
                <a:solidFill>
                  <a:schemeClr val="accent6">
                    <a:lumMod val="50000"/>
                  </a:schemeClr>
                </a:solidFill>
              </a:rPr>
              <a:t>საერთაშორისო გამოცდილების ანალიზი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a-GE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z="2400" dirty="0">
                <a:solidFill>
                  <a:schemeClr val="accent6">
                    <a:lumMod val="50000"/>
                  </a:schemeClr>
                </a:solidFill>
              </a:rPr>
              <a:t>სახელმწიფო ენის სტრატეგიის კონცეფცია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ka-GE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z="2400" dirty="0" smtClean="0">
                <a:solidFill>
                  <a:schemeClr val="accent6">
                    <a:lumMod val="50000"/>
                  </a:schemeClr>
                </a:solidFill>
              </a:rPr>
              <a:t>სახელმწიფო </a:t>
            </a:r>
            <a:r>
              <a:rPr lang="ka-GE" sz="2400" dirty="0">
                <a:solidFill>
                  <a:schemeClr val="accent6">
                    <a:lumMod val="50000"/>
                  </a:schemeClr>
                </a:solidFill>
              </a:rPr>
              <a:t>ენის ერთიანი პროგრამისა (სტრატეგიის) და სამოქმედო გეგმის შემმუშავებელი უწყებათაშორისი საბჭოს შექმნა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endParaRPr lang="ka-GE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z="2400" dirty="0">
                <a:solidFill>
                  <a:schemeClr val="accent6">
                    <a:lumMod val="50000"/>
                  </a:schemeClr>
                </a:solidFill>
              </a:rPr>
              <a:t>სიტუაციის ანალიზის ეტაპი</a:t>
            </a:r>
          </a:p>
          <a:p>
            <a:endParaRPr lang="ka-GE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828695AB-0445-47FC-9563-7CCEF6DD54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>
            <a:spLocks noGrp="1"/>
          </p:cNvSpPr>
          <p:nvPr>
            <p:ph type="title"/>
          </p:nvPr>
        </p:nvSpPr>
        <p:spPr>
          <a:xfrm>
            <a:off x="1069000" y="276142"/>
            <a:ext cx="10251600" cy="71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" sz="4000" b="1" dirty="0">
                <a:solidFill>
                  <a:schemeClr val="accent6">
                    <a:lumMod val="50000"/>
                  </a:schemeClr>
                </a:solidFill>
              </a:rPr>
              <a:t>პოლიტიკის დაგეგმვის პროცესი</a:t>
            </a:r>
            <a:endParaRPr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36" name="Google Shape;13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73" y="1094509"/>
            <a:ext cx="11945249" cy="576349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BB634C08-A3FE-44E7-831C-8EC9A1C60AF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7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>
            <a:spLocks noGrp="1"/>
          </p:cNvSpPr>
          <p:nvPr>
            <p:ph type="title"/>
          </p:nvPr>
        </p:nvSpPr>
        <p:spPr>
          <a:xfrm>
            <a:off x="1087200" y="1"/>
            <a:ext cx="9978197" cy="67784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" sz="4400" b="1" dirty="0">
                <a:solidFill>
                  <a:schemeClr val="accent6">
                    <a:lumMod val="50000"/>
                  </a:schemeClr>
                </a:solidFill>
              </a:rPr>
              <a:t>განსახორციელებ</a:t>
            </a:r>
            <a:r>
              <a:rPr lang="ka-GE" sz="4000" b="1" dirty="0">
                <a:solidFill>
                  <a:schemeClr val="accent6">
                    <a:lumMod val="50000"/>
                  </a:schemeClr>
                </a:solidFill>
              </a:rPr>
              <a:t>ე</a:t>
            </a:r>
            <a:r>
              <a:rPr lang="en" sz="4000" b="1" dirty="0">
                <a:solidFill>
                  <a:schemeClr val="accent6">
                    <a:lumMod val="50000"/>
                  </a:schemeClr>
                </a:solidFill>
              </a:rPr>
              <a:t>ლი საქმიანობ</a:t>
            </a:r>
            <a:r>
              <a:rPr lang="ka-GE" sz="4000" b="1" dirty="0">
                <a:solidFill>
                  <a:schemeClr val="accent6">
                    <a:lumMod val="50000"/>
                  </a:schemeClr>
                </a:solidFill>
              </a:rPr>
              <a:t>ა</a:t>
            </a:r>
            <a:endParaRPr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1" name="Google Shape;141;p20"/>
          <p:cNvSpPr txBox="1">
            <a:spLocks noGrp="1"/>
          </p:cNvSpPr>
          <p:nvPr>
            <p:ph type="body" idx="1"/>
          </p:nvPr>
        </p:nvSpPr>
        <p:spPr>
          <a:xfrm>
            <a:off x="901333" y="1672433"/>
            <a:ext cx="10251600" cy="5089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endParaRPr b="1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 b="1">
              <a:solidFill>
                <a:srgbClr val="000000"/>
              </a:solidFill>
              <a:highlight>
                <a:srgbClr val="FFFF00"/>
              </a:highlight>
            </a:endParaRPr>
          </a:p>
        </p:txBody>
      </p:sp>
      <p:graphicFrame>
        <p:nvGraphicFramePr>
          <p:cNvPr id="142" name="Google Shape;142;p20"/>
          <p:cNvGraphicFramePr/>
          <p:nvPr>
            <p:extLst>
              <p:ext uri="{D42A27DB-BD31-4B8C-83A1-F6EECF244321}">
                <p14:modId xmlns:p14="http://schemas.microsoft.com/office/powerpoint/2010/main" val="1694756539"/>
              </p:ext>
            </p:extLst>
          </p:nvPr>
        </p:nvGraphicFramePr>
        <p:xfrm>
          <a:off x="901333" y="933322"/>
          <a:ext cx="10251603" cy="5067992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34172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172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172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4050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განსახორციელებელი</a:t>
                      </a:r>
                      <a:endParaRPr sz="15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განხორციელების დონე</a:t>
                      </a:r>
                      <a:endParaRPr sz="15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შედეგი</a:t>
                      </a:r>
                      <a:endParaRPr sz="15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662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სიტუაციის ანალიზი</a:t>
                      </a:r>
                      <a:endParaRPr sz="15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დაწყებულია მუშაობა</a:t>
                      </a:r>
                      <a:endParaRPr sz="15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მომზადებულია დოკუმენტის სამუშაო ვერსია და პრობლემის ხე</a:t>
                      </a:r>
                      <a:endParaRPr sz="15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823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პრიორიტეტიზაცია</a:t>
                      </a:r>
                      <a:endParaRPr sz="15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დაწყებულია მუშაობა</a:t>
                      </a:r>
                      <a:endParaRPr sz="15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5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მომზადებულია</a:t>
                      </a:r>
                      <a:r>
                        <a:rPr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sz="15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სამუშაო</a:t>
                      </a:r>
                      <a:r>
                        <a:rPr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sz="15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ვერსია</a:t>
                      </a:r>
                      <a:endParaRPr sz="15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662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მიზნებისა და ამოცანების განსაზღვრა</a:t>
                      </a:r>
                      <a:endParaRPr sz="15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დაწყებულია მუშაობა</a:t>
                      </a:r>
                      <a:endParaRPr sz="15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მომზადებულია სამუშაო ვერსია</a:t>
                      </a:r>
                      <a:endParaRPr sz="15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662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ინდიკატორების და მაჩვენებლების განსაზღვრა</a:t>
                      </a:r>
                      <a:endParaRPr sz="15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a-GE"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მომდევნო ეტაპი</a:t>
                      </a:r>
                      <a:endParaRPr sz="15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715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სამოქმედო გეგმის შემუშავება</a:t>
                      </a:r>
                      <a:endParaRPr sz="15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a-GE"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მომდევნო ეტაპი</a:t>
                      </a: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393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ბიუჯეტირება</a:t>
                      </a:r>
                      <a:endParaRPr sz="15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a-GE"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მომდევნო ეტაპი</a:t>
                      </a: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642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საჯარო კონსულტაციები</a:t>
                      </a:r>
                      <a:endParaRPr sz="15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a-GE"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მომდევნო ეტაპი</a:t>
                      </a: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393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დამტკიცება</a:t>
                      </a:r>
                      <a:endParaRPr sz="15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a-GE"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მომდევნო ეტაპი</a:t>
                      </a: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D8FD96C6-240E-480C-B229-6F681E0578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>
            <a:spLocks noGrp="1"/>
          </p:cNvSpPr>
          <p:nvPr>
            <p:ph type="title"/>
          </p:nvPr>
        </p:nvSpPr>
        <p:spPr>
          <a:xfrm>
            <a:off x="1047833" y="680000"/>
            <a:ext cx="10251600" cy="71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ka-GE" sz="4000" b="1" dirty="0">
                <a:solidFill>
                  <a:schemeClr val="accent6">
                    <a:lumMod val="75000"/>
                  </a:schemeClr>
                </a:solidFill>
              </a:rPr>
              <a:t>		</a:t>
            </a:r>
            <a:r>
              <a:rPr lang="ka-GE" sz="4000" b="1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en" sz="4000" b="1" dirty="0">
                <a:solidFill>
                  <a:schemeClr val="accent6">
                    <a:lumMod val="50000"/>
                  </a:schemeClr>
                </a:solidFill>
              </a:rPr>
              <a:t>სამუშაო პროცესი</a:t>
            </a:r>
            <a:endParaRPr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1" name="Google Shape;111;p16"/>
          <p:cNvSpPr txBox="1">
            <a:spLocks noGrp="1"/>
          </p:cNvSpPr>
          <p:nvPr>
            <p:ph type="body" idx="1"/>
          </p:nvPr>
        </p:nvSpPr>
        <p:spPr>
          <a:xfrm>
            <a:off x="970200" y="1768833"/>
            <a:ext cx="10251600" cy="5089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endParaRPr b="1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 b="1">
              <a:solidFill>
                <a:srgbClr val="000000"/>
              </a:solidFill>
              <a:highlight>
                <a:srgbClr val="FFFF00"/>
              </a:highlight>
            </a:endParaRPr>
          </a:p>
        </p:txBody>
      </p:sp>
      <p:sp>
        <p:nvSpPr>
          <p:cNvPr id="112" name="Google Shape;112;p16"/>
          <p:cNvSpPr/>
          <p:nvPr/>
        </p:nvSpPr>
        <p:spPr>
          <a:xfrm>
            <a:off x="1336768" y="1393600"/>
            <a:ext cx="8824000" cy="41600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609585" algn="ctr">
              <a:lnSpc>
                <a:spcPct val="115000"/>
              </a:lnSpc>
            </a:pPr>
            <a:endParaRPr sz="2133" dirty="0">
              <a:highlight>
                <a:srgbClr val="FFFF00"/>
              </a:highlight>
              <a:latin typeface="Lato"/>
              <a:ea typeface="Lato"/>
              <a:cs typeface="Lato"/>
              <a:sym typeface="Lato"/>
            </a:endParaRPr>
          </a:p>
          <a:p>
            <a:pPr marL="609585" algn="ctr">
              <a:lnSpc>
                <a:spcPct val="115000"/>
              </a:lnSpc>
              <a:spcBef>
                <a:spcPts val="2133"/>
              </a:spcBef>
            </a:pPr>
            <a:endParaRPr sz="2133" dirty="0">
              <a:highlight>
                <a:srgbClr val="FFFF00"/>
              </a:highlight>
              <a:latin typeface="Lato"/>
              <a:ea typeface="Lato"/>
              <a:cs typeface="Lato"/>
              <a:sym typeface="Lato"/>
            </a:endParaRPr>
          </a:p>
          <a:p>
            <a:pPr marL="609585" algn="ctr">
              <a:lnSpc>
                <a:spcPct val="115000"/>
              </a:lnSpc>
              <a:spcBef>
                <a:spcPts val="2133"/>
              </a:spcBef>
            </a:pPr>
            <a:endParaRPr sz="2133" dirty="0">
              <a:highlight>
                <a:srgbClr val="FFFF00"/>
              </a:highlight>
              <a:latin typeface="Lato"/>
              <a:ea typeface="Lato"/>
              <a:cs typeface="Lato"/>
              <a:sym typeface="Lato"/>
            </a:endParaRPr>
          </a:p>
          <a:p>
            <a:pPr algn="ctr">
              <a:lnSpc>
                <a:spcPct val="115000"/>
              </a:lnSpc>
              <a:spcBef>
                <a:spcPts val="2133"/>
              </a:spcBef>
            </a:pPr>
            <a:endParaRPr sz="2133" dirty="0">
              <a:highlight>
                <a:srgbClr val="FFFF00"/>
              </a:highlight>
              <a:latin typeface="Lato"/>
              <a:ea typeface="Lato"/>
              <a:cs typeface="Lato"/>
              <a:sym typeface="Lato"/>
            </a:endParaRPr>
          </a:p>
          <a:p>
            <a:pPr algn="ctr">
              <a:lnSpc>
                <a:spcPct val="115000"/>
              </a:lnSpc>
              <a:spcBef>
                <a:spcPts val="2133"/>
              </a:spcBef>
            </a:pPr>
            <a:endParaRPr sz="2133" dirty="0">
              <a:highlight>
                <a:srgbClr val="FFFF00"/>
              </a:highlight>
              <a:latin typeface="Lato"/>
              <a:ea typeface="Lato"/>
              <a:cs typeface="Lato"/>
              <a:sym typeface="Lato"/>
            </a:endParaRPr>
          </a:p>
          <a:p>
            <a:pPr algn="ctr">
              <a:lnSpc>
                <a:spcPct val="115000"/>
              </a:lnSpc>
              <a:spcBef>
                <a:spcPts val="2133"/>
              </a:spcBef>
            </a:pPr>
            <a:endParaRPr sz="2133" dirty="0">
              <a:highlight>
                <a:srgbClr val="FFFF00"/>
              </a:highlight>
              <a:latin typeface="Lato"/>
              <a:ea typeface="Lato"/>
              <a:cs typeface="Lato"/>
              <a:sym typeface="Lato"/>
            </a:endParaRPr>
          </a:p>
          <a:p>
            <a:pPr marL="609585" algn="ctr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</a:pPr>
            <a:endParaRPr sz="2133" dirty="0">
              <a:highlight>
                <a:srgbClr val="FFFF00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3" name="Google Shape;113;p16"/>
          <p:cNvSpPr/>
          <p:nvPr/>
        </p:nvSpPr>
        <p:spPr>
          <a:xfrm>
            <a:off x="4808400" y="2003233"/>
            <a:ext cx="2575200" cy="1026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 dirty="0">
                <a:solidFill>
                  <a:schemeClr val="accent6">
                    <a:lumMod val="50000"/>
                  </a:schemeClr>
                </a:solidFill>
              </a:rPr>
              <a:t>სამდივნო</a:t>
            </a:r>
            <a:r>
              <a:rPr lang="en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4" name="Google Shape;114;p16"/>
          <p:cNvSpPr/>
          <p:nvPr/>
        </p:nvSpPr>
        <p:spPr>
          <a:xfrm>
            <a:off x="2823100" y="4051033"/>
            <a:ext cx="2667200" cy="1126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 dirty="0">
                <a:solidFill>
                  <a:schemeClr val="accent6">
                    <a:lumMod val="50000"/>
                  </a:schemeClr>
                </a:solidFill>
              </a:rPr>
              <a:t>სამუშაო ჯგუფი</a:t>
            </a:r>
            <a:endParaRPr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5" name="Google Shape;115;p16"/>
          <p:cNvSpPr/>
          <p:nvPr/>
        </p:nvSpPr>
        <p:spPr>
          <a:xfrm>
            <a:off x="6968167" y="4082700"/>
            <a:ext cx="2437200" cy="1026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ka-GE" sz="3200" dirty="0" smtClean="0">
                <a:solidFill>
                  <a:schemeClr val="accent6">
                    <a:lumMod val="50000"/>
                  </a:schemeClr>
                </a:solidFill>
              </a:rPr>
              <a:t>საბჭო</a:t>
            </a:r>
            <a:endParaRPr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6" name="Google Shape;116;p16"/>
          <p:cNvSpPr/>
          <p:nvPr/>
        </p:nvSpPr>
        <p:spPr>
          <a:xfrm>
            <a:off x="2823100" y="3029633"/>
            <a:ext cx="1542400" cy="8812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7" name="Google Shape;117;p16"/>
          <p:cNvSpPr/>
          <p:nvPr/>
        </p:nvSpPr>
        <p:spPr>
          <a:xfrm>
            <a:off x="7560300" y="2973233"/>
            <a:ext cx="1404800" cy="9940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5CF973B5-B24D-4440-8924-9007362F0E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9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4" grpId="0" animBg="1"/>
      <p:bldP spid="115" grpId="0" animBg="1"/>
      <p:bldP spid="116" grpId="0" animBg="1"/>
      <p:bldP spid="117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8A435062-FEAA-4233-B3CD-1D0B3FAFA74D}" vid="{13BCD3D1-AF06-42FE-8D2D-C38B3D6DE7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1037</TotalTime>
  <Words>521</Words>
  <Application>Microsoft Office PowerPoint</Application>
  <PresentationFormat>Widescreen</PresentationFormat>
  <Paragraphs>155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BPG Banner</vt:lpstr>
      <vt:lpstr>BPG Banner Caps</vt:lpstr>
      <vt:lpstr>Calibri</vt:lpstr>
      <vt:lpstr>Calibri Light</vt:lpstr>
      <vt:lpstr>Helvetica</vt:lpstr>
      <vt:lpstr>Lato</vt:lpstr>
      <vt:lpstr>Sylfaen</vt:lpstr>
      <vt:lpstr>Times New Roman</vt:lpstr>
      <vt:lpstr>Wingdings</vt:lpstr>
      <vt:lpstr>Theme1</vt:lpstr>
      <vt:lpstr>სახელმწიფო ენის სტრატეგიის შემუშავების პროცესი</vt:lpstr>
      <vt:lpstr>ქვეყნის სამართლებრივი ჩარჩო</vt:lpstr>
      <vt:lpstr>საერთაშორისო ვალდებულებები</vt:lpstr>
      <vt:lpstr>დოკუმენტის შემუშავების საფუძველი</vt:lpstr>
      <vt:lpstr>საქართველოს მთავრობის  629-ე დადგენილება</vt:lpstr>
      <vt:lpstr>განხორციელებული საქმიანობა</vt:lpstr>
      <vt:lpstr>პოლიტიკის დაგეგმვის პროცესი</vt:lpstr>
      <vt:lpstr>განსახორციელებელი საქმიანობა</vt:lpstr>
      <vt:lpstr>   სამუშაო პროცესი</vt:lpstr>
      <vt:lpstr>სამუშაო გრაფიკი</vt:lpstr>
      <vt:lpstr>PowerPoint Presentation</vt:lpstr>
      <vt:lpstr>PowerPoint Presentation</vt:lpstr>
      <vt:lpstr>საქართველოს მთელ ტერიტორიაზე საზოგადოებრივი ცხოვრების ყველა სფეროში სახელმწიფო ენის სრულფასოვანი ფუნქციონირება  ვერ ხორციელდება </vt:lpstr>
      <vt:lpstr> აფხაზური ენის ფუნქციონირებისა და განვითარების ხელშეწყობა გართულებულია აფხაზეთის ოკუპაციის გამო  </vt:lpstr>
      <vt:lpstr>   სამუშაო პროცესი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ოპერაცია -ი</dc:title>
  <dc:creator>Niko Kelbakiani</dc:creator>
  <cp:lastModifiedBy>Windows User</cp:lastModifiedBy>
  <cp:revision>104</cp:revision>
  <dcterms:created xsi:type="dcterms:W3CDTF">2018-10-01T12:15:45Z</dcterms:created>
  <dcterms:modified xsi:type="dcterms:W3CDTF">2020-09-30T06:12:07Z</dcterms:modified>
</cp:coreProperties>
</file>